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notesMasterIdLst>
    <p:notesMasterId r:id="rId11"/>
  </p:notesMasterIdLst>
  <p:sldIdLst>
    <p:sldId id="256" r:id="rId2"/>
    <p:sldId id="263" r:id="rId3"/>
    <p:sldId id="258" r:id="rId4"/>
    <p:sldId id="265" r:id="rId5"/>
    <p:sldId id="259" r:id="rId6"/>
    <p:sldId id="260" r:id="rId7"/>
    <p:sldId id="262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/>
  </p:normalViewPr>
  <p:slideViewPr>
    <p:cSldViewPr>
      <p:cViewPr varScale="1">
        <p:scale>
          <a:sx n="70" d="100"/>
          <a:sy n="70" d="100"/>
        </p:scale>
        <p:origin x="14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134" y="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B45221-62E6-4447-B2A5-32E2FB056195}" type="datetimeFigureOut">
              <a:rPr lang="sk-SK" smtClean="0"/>
              <a:t>22.3.2021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8F755-8F44-4B4D-A5B5-81A51718BEE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85518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049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900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99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42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99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077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24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378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954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93502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56139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040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Zelená škola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Môj jedálny lístok</a:t>
            </a:r>
          </a:p>
        </p:txBody>
      </p:sp>
    </p:spTree>
    <p:extLst>
      <p:ext uri="{BB962C8B-B14F-4D97-AF65-F5344CB8AC3E}">
        <p14:creationId xmlns:p14="http://schemas.microsoft.com/office/powerpoint/2010/main" val="585279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033806"/>
          </a:xfrm>
        </p:spPr>
        <p:txBody>
          <a:bodyPr/>
          <a:lstStyle/>
          <a:p>
            <a:pPr algn="ctr"/>
            <a:r>
              <a:rPr lang="sk-SK" b="1" u="sng" dirty="0"/>
              <a:t>MôJ JEDáLNY LíSTOK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76250" y="1447800"/>
            <a:ext cx="81915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1900" u="sng" dirty="0">
                <a:latin typeface="Arial" panose="020B0604020202020204" pitchFamily="34" charset="0"/>
                <a:cs typeface="Arial" panose="020B0604020202020204" pitchFamily="34" charset="0"/>
              </a:rPr>
              <a:t>RAŇAJKY:</a:t>
            </a:r>
          </a:p>
          <a:p>
            <a:r>
              <a:rPr lang="sk-SK" sz="1500" b="0" i="1" dirty="0">
                <a:latin typeface="Arial" panose="020B0604020202020204" pitchFamily="34" charset="0"/>
                <a:cs typeface="Arial" panose="020B0604020202020204" pitchFamily="34" charset="0"/>
              </a:rPr>
              <a:t>ROŽOK, MASLO, ŠUNKA, UHORKA, KAKAUKO </a:t>
            </a:r>
            <a:r>
              <a:rPr lang="sk-SK" sz="1100" b="0" i="1" dirty="0">
                <a:latin typeface="Arial" panose="020B0604020202020204" pitchFamily="34" charset="0"/>
                <a:cs typeface="Arial" panose="020B0604020202020204" pitchFamily="34" charset="0"/>
              </a:rPr>
              <a:t>(Mlieko, granko)</a:t>
            </a:r>
          </a:p>
          <a:p>
            <a:pPr marL="0" indent="0">
              <a:buNone/>
            </a:pPr>
            <a:r>
              <a:rPr lang="sk-SK" sz="1900" u="sng" dirty="0">
                <a:latin typeface="Arial" panose="020B0604020202020204" pitchFamily="34" charset="0"/>
                <a:cs typeface="Arial" panose="020B0604020202020204" pitchFamily="34" charset="0"/>
              </a:rPr>
              <a:t>DESIATA:</a:t>
            </a:r>
          </a:p>
          <a:p>
            <a:r>
              <a:rPr lang="sk-SK" sz="1500" b="0" i="1" dirty="0">
                <a:latin typeface="Arial" panose="020B0604020202020204" pitchFamily="34" charset="0"/>
                <a:cs typeface="Arial" panose="020B0604020202020204" pitchFamily="34" charset="0"/>
              </a:rPr>
              <a:t>PRIBINÁČIK</a:t>
            </a:r>
          </a:p>
          <a:p>
            <a:pPr marL="0" indent="0">
              <a:buNone/>
            </a:pPr>
            <a:r>
              <a:rPr lang="sk-SK" sz="1900" u="sng" dirty="0">
                <a:latin typeface="Arial" panose="020B0604020202020204" pitchFamily="34" charset="0"/>
                <a:cs typeface="Arial" panose="020B0604020202020204" pitchFamily="34" charset="0"/>
              </a:rPr>
              <a:t>OBED:</a:t>
            </a:r>
          </a:p>
          <a:p>
            <a:r>
              <a:rPr lang="sk-SK" sz="1500" b="0" i="1" dirty="0">
                <a:latin typeface="Arial" panose="020B0604020202020204" pitchFamily="34" charset="0"/>
                <a:cs typeface="Arial" panose="020B0604020202020204" pitchFamily="34" charset="0"/>
              </a:rPr>
              <a:t>HRÁŠKOVÁ POLIEVKA S HALUŠKAMI </a:t>
            </a:r>
            <a:r>
              <a:rPr lang="sk-SK" sz="1100" b="0" i="1" dirty="0">
                <a:latin typeface="Arial" panose="020B0604020202020204" pitchFamily="34" charset="0"/>
                <a:cs typeface="Arial" panose="020B0604020202020204" pitchFamily="34" charset="0"/>
              </a:rPr>
              <a:t>(Maslo, červená mletá paprika sladká, voda, cibuľa žltá, zeler-buľva, kaleráb, mrkva, zemiaky, petržlen, zelený mrazený hrášok, rasca, majorán, petržlenová vňať , soľ, hl. múka, vajíčko,voda)</a:t>
            </a:r>
          </a:p>
          <a:p>
            <a:pPr marL="0" indent="0">
              <a:buNone/>
            </a:pPr>
            <a:r>
              <a:rPr lang="sk-SK" sz="1900" u="sng" dirty="0">
                <a:latin typeface="Arial" panose="020B0604020202020204" pitchFamily="34" charset="0"/>
                <a:cs typeface="Arial" panose="020B0604020202020204" pitchFamily="34" charset="0"/>
              </a:rPr>
              <a:t>OLOVRANT:</a:t>
            </a:r>
          </a:p>
          <a:p>
            <a:r>
              <a:rPr lang="sk-SK" sz="1500" b="0" i="1" dirty="0">
                <a:latin typeface="Arial" panose="020B0604020202020204" pitchFamily="34" charset="0"/>
                <a:cs typeface="Arial" panose="020B0604020202020204" pitchFamily="34" charset="0"/>
              </a:rPr>
              <a:t>JABLKO/BANÁN</a:t>
            </a:r>
          </a:p>
          <a:p>
            <a:pPr marL="0" indent="0">
              <a:buNone/>
            </a:pPr>
            <a:r>
              <a:rPr lang="sk-SK" sz="1900" u="sng" dirty="0">
                <a:latin typeface="Arial" panose="020B0604020202020204" pitchFamily="34" charset="0"/>
                <a:cs typeface="Arial" panose="020B0604020202020204" pitchFamily="34" charset="0"/>
              </a:rPr>
              <a:t>VEČERA:</a:t>
            </a:r>
          </a:p>
          <a:p>
            <a:r>
              <a:rPr lang="sk-SK" sz="1500" b="0" i="1" dirty="0">
                <a:latin typeface="Arial" panose="020B0604020202020204" pitchFamily="34" charset="0"/>
                <a:cs typeface="Arial" panose="020B0604020202020204" pitchFamily="34" charset="0"/>
              </a:rPr>
              <a:t>ŠPAGETY S KEČUPOM </a:t>
            </a:r>
            <a:r>
              <a:rPr lang="sk-SK" sz="1100" b="0" i="1" dirty="0">
                <a:latin typeface="Arial" panose="020B0604020202020204" pitchFamily="34" charset="0"/>
                <a:cs typeface="Arial" panose="020B0604020202020204" pitchFamily="34" charset="0"/>
              </a:rPr>
              <a:t>(Cestoviny- špagety, kečup, soľ, maslo)</a:t>
            </a:r>
            <a:endParaRPr lang="sk-SK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sz="1800" u="sng" dirty="0"/>
          </a:p>
        </p:txBody>
      </p:sp>
    </p:spTree>
    <p:extLst>
      <p:ext uri="{BB962C8B-B14F-4D97-AF65-F5344CB8AC3E}">
        <p14:creationId xmlns:p14="http://schemas.microsoft.com/office/powerpoint/2010/main" val="94295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974" y="381000"/>
            <a:ext cx="7680960" cy="1371600"/>
          </a:xfrm>
        </p:spPr>
        <p:txBody>
          <a:bodyPr>
            <a:normAutofit/>
          </a:bodyPr>
          <a:lstStyle/>
          <a:p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Zemplínske Jazykové okienko – Jedzeňe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" y="1752600"/>
            <a:ext cx="8092440" cy="4114800"/>
          </a:xfrm>
        </p:spPr>
        <p:txBody>
          <a:bodyPr>
            <a:normAutofit/>
          </a:bodyPr>
          <a:lstStyle/>
          <a:p>
            <a:r>
              <a:rPr lang="sk-SK" sz="1800" b="0" dirty="0">
                <a:latin typeface="Arial" panose="020B0604020202020204" pitchFamily="34" charset="0"/>
                <a:cs typeface="Arial" panose="020B0604020202020204" pitchFamily="34" charset="0"/>
              </a:rPr>
              <a:t>Zemiaky – bandurki		Strúhanka – brežľe </a:t>
            </a:r>
          </a:p>
          <a:p>
            <a:r>
              <a:rPr lang="sk-SK" sz="1800" b="0" dirty="0">
                <a:latin typeface="Arial" panose="020B0604020202020204" pitchFamily="34" charset="0"/>
                <a:cs typeface="Arial" panose="020B0604020202020204" pitchFamily="34" charset="0"/>
              </a:rPr>
              <a:t>Paradajka – paradička		Plnená kapusta – holubky</a:t>
            </a:r>
          </a:p>
          <a:p>
            <a:r>
              <a:rPr lang="sk-SK" sz="1800" b="0" dirty="0">
                <a:latin typeface="Arial" panose="020B0604020202020204" pitchFamily="34" charset="0"/>
                <a:cs typeface="Arial" panose="020B0604020202020204" pitchFamily="34" charset="0"/>
              </a:rPr>
              <a:t>Paprika – papriga		Ryža – kaša</a:t>
            </a:r>
          </a:p>
          <a:p>
            <a:r>
              <a:rPr lang="sk-SK" sz="1800" b="0" dirty="0">
                <a:latin typeface="Arial" panose="020B0604020202020204" pitchFamily="34" charset="0"/>
                <a:cs typeface="Arial" panose="020B0604020202020204" pitchFamily="34" charset="0"/>
              </a:rPr>
              <a:t>Melón – hrižaca dziňa		Rezeň – rizka </a:t>
            </a:r>
          </a:p>
          <a:p>
            <a:r>
              <a:rPr lang="sk-SK" sz="1800" b="0" dirty="0">
                <a:latin typeface="Arial" panose="020B0604020202020204" pitchFamily="34" charset="0"/>
                <a:cs typeface="Arial" panose="020B0604020202020204" pitchFamily="34" charset="0"/>
              </a:rPr>
              <a:t>Jablko – jabluko		Slivkové gule – mačiče uška/mačičaky</a:t>
            </a:r>
          </a:p>
          <a:p>
            <a:r>
              <a:rPr lang="sk-SK" sz="1800" b="0" dirty="0">
                <a:latin typeface="Arial" panose="020B0604020202020204" pitchFamily="34" charset="0"/>
                <a:cs typeface="Arial" panose="020B0604020202020204" pitchFamily="34" charset="0"/>
              </a:rPr>
              <a:t>Marhuľa – baracka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  <a:r>
              <a:rPr lang="sk-SK" sz="1800" b="0" dirty="0">
                <a:latin typeface="Arial" panose="020B0604020202020204" pitchFamily="34" charset="0"/>
                <a:cs typeface="Arial" panose="020B0604020202020204" pitchFamily="34" charset="0"/>
              </a:rPr>
              <a:t>Halušky s tvarohom - hičkoše</a:t>
            </a:r>
          </a:p>
          <a:p>
            <a:r>
              <a:rPr lang="sk-SK" sz="1800" b="0" dirty="0">
                <a:latin typeface="Arial" panose="020B0604020202020204" pitchFamily="34" charset="0"/>
                <a:cs typeface="Arial" panose="020B0604020202020204" pitchFamily="34" charset="0"/>
              </a:rPr>
              <a:t>Dula – bižalna 			Krúpy - geršľe</a:t>
            </a:r>
          </a:p>
          <a:p>
            <a:r>
              <a:rPr lang="sk-SK" sz="1800" b="0" dirty="0">
                <a:latin typeface="Arial" panose="020B0604020202020204" pitchFamily="34" charset="0"/>
                <a:cs typeface="Arial" panose="020B0604020202020204" pitchFamily="34" charset="0"/>
              </a:rPr>
              <a:t>Egreš – kocmejda		Krupica – griš </a:t>
            </a:r>
          </a:p>
          <a:p>
            <a:r>
              <a:rPr lang="sk-SK" sz="1800" b="0" dirty="0">
                <a:latin typeface="Arial" panose="020B0604020202020204" pitchFamily="34" charset="0"/>
                <a:cs typeface="Arial" panose="020B0604020202020204" pitchFamily="34" charset="0"/>
              </a:rPr>
              <a:t>Ríbezľa – vinička		Bravčová masť - šmaľec</a:t>
            </a:r>
          </a:p>
          <a:p>
            <a:r>
              <a:rPr lang="sk-SK" sz="1800" b="0" dirty="0">
                <a:latin typeface="Arial" panose="020B0604020202020204" pitchFamily="34" charset="0"/>
                <a:cs typeface="Arial" panose="020B0604020202020204" pitchFamily="34" charset="0"/>
              </a:rPr>
              <a:t>Petržlen – petruška </a:t>
            </a:r>
          </a:p>
          <a:p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390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Tradičné jedlá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Slovensko, Great Britain, </a:t>
            </a:r>
            <a:r>
              <a:rPr lang="ru-RU" dirty="0"/>
              <a:t>Россия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355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600" b="1" dirty="0">
                <a:latin typeface="Arial" panose="020B0604020202020204" pitchFamily="34" charset="0"/>
                <a:cs typeface="Arial" panose="020B0604020202020204" pitchFamily="34" charset="0"/>
              </a:rPr>
              <a:t>TRADITIONAL</a:t>
            </a:r>
            <a:r>
              <a:rPr lang="en-GB" b="1" dirty="0">
                <a:latin typeface="+mn-lt"/>
              </a:rPr>
              <a:t> </a:t>
            </a:r>
            <a:r>
              <a:rPr lang="en-GB" sz="2600" b="1" dirty="0">
                <a:latin typeface="+mn-lt"/>
              </a:rPr>
              <a:t>BRITISH CUISINE</a:t>
            </a:r>
            <a:r>
              <a:rPr lang="sk-SK" sz="2600" b="1" dirty="0">
                <a:latin typeface="+mn-lt"/>
              </a:rPr>
              <a:t/>
            </a:r>
            <a:br>
              <a:rPr lang="sk-SK" sz="2600" b="1" dirty="0">
                <a:latin typeface="+mn-lt"/>
              </a:rPr>
            </a:br>
            <a:endParaRPr lang="sk-SK" sz="2600" b="1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22960" y="1676400"/>
            <a:ext cx="3444240" cy="37338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Full English Breakfast</a:t>
            </a:r>
            <a:r>
              <a:rPr lang="sk-SK" sz="4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4800" b="0" dirty="0">
                <a:latin typeface="Arial" panose="020B0604020202020204" pitchFamily="34" charset="0"/>
                <a:cs typeface="Arial" panose="020B0604020202020204" pitchFamily="34" charset="0"/>
              </a:rPr>
              <a:t> People</a:t>
            </a:r>
            <a:r>
              <a:rPr lang="en-US" sz="4800" b="0" dirty="0">
                <a:latin typeface="Arial" panose="020B0604020202020204" pitchFamily="34" charset="0"/>
                <a:cs typeface="Arial" panose="020B0604020202020204" pitchFamily="34" charset="0"/>
              </a:rPr>
              <a:t> say that breakfast is</a:t>
            </a:r>
            <a:r>
              <a:rPr lang="sk-SK" sz="4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0" dirty="0">
                <a:latin typeface="Arial" panose="020B0604020202020204" pitchFamily="34" charset="0"/>
                <a:cs typeface="Arial" panose="020B0604020202020204" pitchFamily="34" charset="0"/>
              </a:rPr>
              <a:t>the most</a:t>
            </a:r>
            <a:r>
              <a:rPr lang="sk-SK" sz="4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0" dirty="0">
                <a:latin typeface="Arial" panose="020B0604020202020204" pitchFamily="34" charset="0"/>
                <a:cs typeface="Arial" panose="020B0604020202020204" pitchFamily="34" charset="0"/>
              </a:rPr>
              <a:t>important meal of the day, which is why if you are doing something physically or mentally demanding, such as the exam, you need to have a full English breakfast! </a:t>
            </a:r>
            <a:endParaRPr lang="sk-SK" sz="4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b="0" dirty="0">
                <a:latin typeface="Arial" panose="020B0604020202020204" pitchFamily="34" charset="0"/>
                <a:cs typeface="Arial" panose="020B0604020202020204" pitchFamily="34" charset="0"/>
              </a:rPr>
              <a:t>This breakfast usually</a:t>
            </a:r>
            <a:r>
              <a:rPr lang="sk-SK" sz="4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0" dirty="0">
                <a:latin typeface="Arial" panose="020B0604020202020204" pitchFamily="34" charset="0"/>
                <a:cs typeface="Arial" panose="020B0604020202020204" pitchFamily="34" charset="0"/>
              </a:rPr>
              <a:t>includes: bacon, sausages,</a:t>
            </a:r>
            <a:r>
              <a:rPr lang="sk-SK" sz="4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0" dirty="0">
                <a:latin typeface="Arial" panose="020B0604020202020204" pitchFamily="34" charset="0"/>
                <a:cs typeface="Arial" panose="020B0604020202020204" pitchFamily="34" charset="0"/>
              </a:rPr>
              <a:t>eggs, baked beans, toast, mushrooms, tomatoes, hash browns and black puddings</a:t>
            </a:r>
            <a:r>
              <a:rPr lang="en-US" sz="4800" b="0" cap="all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k-SK" sz="4800" b="0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Shepherd’s Pie/Cottage Pie</a:t>
            </a:r>
            <a:endParaRPr lang="en-US" sz="4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b="0" dirty="0">
                <a:latin typeface="Arial" panose="020B0604020202020204" pitchFamily="34" charset="0"/>
                <a:cs typeface="Arial" panose="020B0604020202020204" pitchFamily="34" charset="0"/>
              </a:rPr>
              <a:t>These are two dishes are very similar; the only difference is the choice of meat used in the dish; in shepherd’s pie you use lamb whilst in cottage pie you use beef. And to confuse you even more, neither of these dishes are pies in the usual sense with pastry. </a:t>
            </a:r>
            <a:endParaRPr lang="sk-SK" sz="4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b="0" dirty="0">
                <a:latin typeface="Arial" panose="020B0604020202020204" pitchFamily="34" charset="0"/>
                <a:cs typeface="Arial" panose="020B0604020202020204" pitchFamily="34" charset="0"/>
              </a:rPr>
              <a:t>Shepherd’s pie and cottage pie consists of: mince (lamb or beef), vegetables (such as; carrots, tomatoes, and onions), and potatoes which are on top of the meaty pie like filling.</a:t>
            </a:r>
            <a:endParaRPr lang="en-US" sz="4800" b="0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563" y="2757697"/>
            <a:ext cx="3657600" cy="2623718"/>
          </a:xfrm>
        </p:spPr>
      </p:pic>
    </p:spTree>
    <p:extLst>
      <p:ext uri="{BB962C8B-B14F-4D97-AF65-F5344CB8AC3E}">
        <p14:creationId xmlns:p14="http://schemas.microsoft.com/office/powerpoint/2010/main" val="2300243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ПЕЛЬМЕНИ - НАЦИОНАЛЬНОЕ РУССКОЕ БЛЮДО</a:t>
            </a:r>
            <a:endParaRPr lang="sk-SK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sz="1400" b="0" dirty="0">
                <a:latin typeface="Arial" panose="020B0604020202020204" pitchFamily="34" charset="0"/>
                <a:cs typeface="Arial" panose="020B0604020202020204" pitchFamily="34" charset="0"/>
              </a:rPr>
              <a:t>Пельмени делаются так – в тонок раскатанный кружок теста кладется мясная (иногда рыбная) начинка со специями, края защипывают. Если положить вместо мяса творог – получатся вареники. Бывают даже редкие фруктовые пельмени.</a:t>
            </a:r>
            <a:endParaRPr lang="sk-SK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400" b="0" dirty="0">
                <a:latin typeface="Arial" panose="020B0604020202020204" pitchFamily="34" charset="0"/>
                <a:cs typeface="Arial" panose="020B0604020202020204" pitchFamily="34" charset="0"/>
              </a:rPr>
              <a:t>Изначально начинка для пельменей у коренных уральцев состояла из трех видов мяса в строгой пропорции: баранина, свинина и говядина. Татары стали класть в начинку только баранину, а русские говядину и свинину. Но также использовали и мясо диких животных: лося, оленя, медведя и других. Можно класть мясо дикой или домашней птицы, картофель, капусту и т.д.</a:t>
            </a:r>
            <a:endParaRPr lang="sk-SK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400" b="0" dirty="0">
                <a:latin typeface="Arial" panose="020B0604020202020204" pitchFamily="34" charset="0"/>
                <a:cs typeface="Arial" panose="020B0604020202020204" pitchFamily="34" charset="0"/>
              </a:rPr>
              <a:t>Форма пельменей тоже может различаться: круглая, вытянутая, ушком</a:t>
            </a:r>
            <a:r>
              <a:rPr lang="sk-SK" sz="1400" b="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1400" b="0" dirty="0">
                <a:latin typeface="Arial" panose="020B0604020202020204" pitchFamily="34" charset="0"/>
                <a:cs typeface="Arial" panose="020B0604020202020204" pitchFamily="34" charset="0"/>
              </a:rPr>
              <a:t> и</a:t>
            </a:r>
            <a:r>
              <a:rPr lang="sk-SK" sz="1400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400" b="0" dirty="0">
                <a:latin typeface="Arial" panose="020B0604020202020204" pitchFamily="34" charset="0"/>
                <a:cs typeface="Arial" panose="020B0604020202020204" pitchFamily="34" charset="0"/>
              </a:rPr>
              <a:t>т.д.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3515">
            <a:off x="4887125" y="2432067"/>
            <a:ext cx="3428999" cy="2649506"/>
          </a:xfrm>
        </p:spPr>
      </p:pic>
    </p:spTree>
    <p:extLst>
      <p:ext uri="{BB962C8B-B14F-4D97-AF65-F5344CB8AC3E}">
        <p14:creationId xmlns:p14="http://schemas.microsoft.com/office/powerpoint/2010/main" val="269035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31520" y="304800"/>
            <a:ext cx="7680960" cy="576606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/>
              <a:t>Odkial sa vzali ?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7703132"/>
              </p:ext>
            </p:extLst>
          </p:nvPr>
        </p:nvGraphicFramePr>
        <p:xfrm>
          <a:off x="228600" y="881406"/>
          <a:ext cx="8686800" cy="5747994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7730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72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901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3641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41850">
                <a:tc>
                  <a:txBody>
                    <a:bodyPr/>
                    <a:lstStyle/>
                    <a:p>
                      <a:r>
                        <a:rPr lang="sk-SK" dirty="0"/>
                        <a:t>Potravina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Zelený</a:t>
                      </a:r>
                      <a:r>
                        <a:rPr lang="sk-SK" baseline="0" dirty="0"/>
                        <a:t> čaj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Olivový</a:t>
                      </a:r>
                      <a:r>
                        <a:rPr lang="sk-SK" baseline="0" dirty="0"/>
                        <a:t> olej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Javorový</a:t>
                      </a:r>
                      <a:r>
                        <a:rPr lang="sk-SK" baseline="0" dirty="0"/>
                        <a:t>   sirup 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6771">
                <a:tc>
                  <a:txBody>
                    <a:bodyPr/>
                    <a:lstStyle/>
                    <a:p>
                      <a:r>
                        <a:rPr lang="sk-SK" dirty="0"/>
                        <a:t>Pôvod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Japonsko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Grécko</a:t>
                      </a:r>
                      <a:r>
                        <a:rPr lang="sk-SK" baseline="0" dirty="0"/>
                        <a:t> 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Kanada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8449">
                <a:tc>
                  <a:txBody>
                    <a:bodyPr/>
                    <a:lstStyle/>
                    <a:p>
                      <a:r>
                        <a:rPr lang="sk-SK" dirty="0"/>
                        <a:t>Koľko km</a:t>
                      </a:r>
                      <a:r>
                        <a:rPr lang="sk-SK" baseline="0" dirty="0"/>
                        <a:t> na Slovensko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9094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1251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6963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1850">
                <a:tc>
                  <a:txBody>
                    <a:bodyPr/>
                    <a:lstStyle/>
                    <a:p>
                      <a:r>
                        <a:rPr lang="sk-SK" dirty="0"/>
                        <a:t>Dá</a:t>
                      </a:r>
                      <a:r>
                        <a:rPr lang="sk-SK" baseline="0" dirty="0"/>
                        <a:t> sa</a:t>
                      </a:r>
                      <a:r>
                        <a:rPr lang="sk-SK" dirty="0"/>
                        <a:t> nahradiť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Bylinkový čaj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Slnečnicový</a:t>
                      </a:r>
                    </a:p>
                    <a:p>
                      <a:r>
                        <a:rPr lang="sk-SK" dirty="0"/>
                        <a:t>olej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Med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8449">
                <a:tc>
                  <a:txBody>
                    <a:bodyPr/>
                    <a:lstStyle/>
                    <a:p>
                      <a:r>
                        <a:rPr lang="sk-SK" dirty="0"/>
                        <a:t>Vyrába 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Malacky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Dunajský Klátov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Kalša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169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/>
                        <a:t>Vzdialenosť od </a:t>
                      </a:r>
                      <a:r>
                        <a:rPr lang="sk-SK" baseline="0" dirty="0"/>
                        <a:t>Michaloviec </a:t>
                      </a:r>
                      <a:endParaRPr lang="sk-SK" dirty="0"/>
                    </a:p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478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437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39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436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/>
                        <a:t>Koľkokrát je výrobok zo zahraničia vzdialený od výrobka zo</a:t>
                      </a:r>
                      <a:r>
                        <a:rPr lang="sk-SK" sz="1800" baseline="0" dirty="0"/>
                        <a:t> Slovenska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aseline="0" dirty="0"/>
                        <a:t>(zaokrúhlené)</a:t>
                      </a:r>
                      <a:endParaRPr lang="sk-SK" sz="1800" dirty="0"/>
                    </a:p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 19x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3x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179x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9788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DC202F72-358D-42FC-BAF1-ADE595EB8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ČUČORIEDKY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07C1A0E8-69EE-4FD8-9A15-DE2AA1FD62B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sk-SK" sz="1200" b="0" dirty="0">
                <a:latin typeface="Arial" panose="020B0604020202020204" pitchFamily="34" charset="0"/>
                <a:cs typeface="Arial" panose="020B0604020202020204" pitchFamily="34" charset="0"/>
              </a:rPr>
              <a:t>Čučoriedky, malé lesné ovocie, sú skvelým  zdrojom vitamínu K, A, B1, B2, C, E, kyseliny pantoténovej, jablčnej, citrónovej, vlákniny, mangánu a ďalších antioxidantov.</a:t>
            </a:r>
          </a:p>
          <a:p>
            <a:pPr fontAlgn="base"/>
            <a:r>
              <a:rPr lang="sk-SK" sz="1200" b="0" dirty="0">
                <a:latin typeface="Arial" panose="020B0604020202020204" pitchFamily="34" charset="0"/>
                <a:cs typeface="Arial" panose="020B0604020202020204" pitchFamily="34" charset="0"/>
              </a:rPr>
              <a:t>Vedeli ste, že jedenie čučoriedok posilňuje mozog? Mnohí ich označujú ako neuro-liečivá a to hlavne kvôli vysokému množstvu fenolov a kyseliny gálovej. </a:t>
            </a:r>
            <a:r>
              <a:rPr lang="sk-SK" sz="1200" dirty="0">
                <a:latin typeface="Arial" panose="020B0604020202020204" pitchFamily="34" charset="0"/>
                <a:cs typeface="Arial" panose="020B0604020202020204" pitchFamily="34" charset="0"/>
              </a:rPr>
              <a:t>Chránia mozog pred degeneráciou, zlepšujú pamäť a motorické funkcie.</a:t>
            </a:r>
            <a:endParaRPr lang="sk-SK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sk-SK" sz="1200" b="0" dirty="0">
                <a:latin typeface="Arial" panose="020B0604020202020204" pitchFamily="34" charset="0"/>
                <a:cs typeface="Arial" panose="020B0604020202020204" pitchFamily="34" charset="0"/>
              </a:rPr>
              <a:t>To, že čučoriedky sú prírodnými prebiotikami vie len málokto. Pridávanie čučoriedok do stravy podporuje rast užitočných baktérií (prebiotík) v hrubom čreve a podporuje trávenie</a:t>
            </a:r>
          </a:p>
          <a:p>
            <a:pPr fontAlgn="base"/>
            <a:r>
              <a:rPr lang="sk-SK" sz="1200" dirty="0">
                <a:latin typeface="Arial" panose="020B0604020202020204" pitchFamily="34" charset="0"/>
                <a:cs typeface="Arial" panose="020B0604020202020204" pitchFamily="34" charset="0"/>
              </a:rPr>
              <a:t>Čučoriedky sú vynikajúcim domácim liekom na akné</a:t>
            </a:r>
            <a:r>
              <a:rPr lang="sk-SK" sz="1200" b="0" dirty="0">
                <a:latin typeface="Arial" panose="020B0604020202020204" pitchFamily="34" charset="0"/>
                <a:cs typeface="Arial" panose="020B0604020202020204" pitchFamily="34" charset="0"/>
              </a:rPr>
              <a:t> tým, že pomáhajú obnoviť hormonálnu rovnováhu. Vzhľadom na vysoký obsah antokyanínov, môžu znížiť riziko srdcových ochorení a zlepšiť kardiovaskulárne zdravie.</a:t>
            </a:r>
          </a:p>
          <a:p>
            <a:endParaRPr lang="sk-SK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1ACE182D-2522-4E40-82B4-1CEA9A374D4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22861301"/>
              </p:ext>
            </p:extLst>
          </p:nvPr>
        </p:nvGraphicFramePr>
        <p:xfrm>
          <a:off x="4191000" y="2825309"/>
          <a:ext cx="4632960" cy="320040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2346960">
                  <a:extLst>
                    <a:ext uri="{9D8B030D-6E8A-4147-A177-3AD203B41FA5}">
                      <a16:colId xmlns:a16="http://schemas.microsoft.com/office/drawing/2014/main" xmlns="" val="2747182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1614632072"/>
                    </a:ext>
                  </a:extLst>
                </a:gridCol>
              </a:tblGrid>
              <a:tr h="30940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Nutričné hodnoty</a:t>
                      </a:r>
                    </a:p>
                    <a:p>
                      <a:r>
                        <a:rPr lang="sk-SK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Hodnoty na 100 g</a:t>
                      </a:r>
                    </a:p>
                    <a:p>
                      <a:endParaRPr lang="sk-SK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sk-SK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Kalórie (kcal) 57</a:t>
                      </a:r>
                    </a:p>
                    <a:p>
                      <a:r>
                        <a:rPr lang="sk-SK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Tuky 0,3 g</a:t>
                      </a:r>
                    </a:p>
                    <a:p>
                      <a:r>
                        <a:rPr lang="sk-SK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Nasýtené tuky 0 g</a:t>
                      </a:r>
                    </a:p>
                    <a:p>
                      <a:r>
                        <a:rPr lang="sk-SK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Polynenasýtené tuky 0,1 g</a:t>
                      </a:r>
                    </a:p>
                    <a:p>
                      <a:r>
                        <a:rPr lang="sk-SK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Mononenasýtené tuky 0 g</a:t>
                      </a:r>
                    </a:p>
                    <a:p>
                      <a:r>
                        <a:rPr lang="sk-SK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Cholesterol 0 mg</a:t>
                      </a:r>
                    </a:p>
                    <a:p>
                      <a:r>
                        <a:rPr lang="sk-SK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Sodík 1 mg</a:t>
                      </a:r>
                    </a:p>
                    <a:p>
                      <a:r>
                        <a:rPr lang="sk-SK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Draslík 77 mg</a:t>
                      </a:r>
                    </a:p>
                    <a:p>
                      <a:r>
                        <a:rPr lang="sk-SK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Sacharidy 14 g</a:t>
                      </a:r>
                    </a:p>
                    <a:p>
                      <a:r>
                        <a:rPr lang="sk-SK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Vláknina 2,4 g</a:t>
                      </a:r>
                    </a:p>
                    <a:p>
                      <a:r>
                        <a:rPr lang="sk-SK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Cukor 10 g</a:t>
                      </a:r>
                    </a:p>
                    <a:p>
                      <a:r>
                        <a:rPr lang="sk-SK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Bielkoviny 0,7 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200" kern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sk-S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sk-SK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sk-SK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sk-SK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Vitamín A                      54 IU</a:t>
                      </a:r>
                    </a:p>
                    <a:p>
                      <a:r>
                        <a:rPr lang="sk-SK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Kyselina L-askorbova9,7 mg</a:t>
                      </a:r>
                    </a:p>
                    <a:p>
                      <a:r>
                        <a:rPr lang="sk-SK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Vápnik                           6 mg</a:t>
                      </a:r>
                    </a:p>
                    <a:p>
                      <a:r>
                        <a:rPr lang="sk-SK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Železo                        0,3 mg</a:t>
                      </a:r>
                    </a:p>
                    <a:p>
                      <a:r>
                        <a:rPr lang="sk-SK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Vitamín D                        0 IU</a:t>
                      </a:r>
                    </a:p>
                    <a:p>
                      <a:r>
                        <a:rPr lang="sk-SK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Vitamín B6                0,1 mg</a:t>
                      </a:r>
                    </a:p>
                    <a:p>
                      <a:r>
                        <a:rPr lang="sk-SK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Kobalamín                     0 µg</a:t>
                      </a:r>
                    </a:p>
                    <a:p>
                      <a:r>
                        <a:rPr lang="sk-SK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Horčík                           6 mg</a:t>
                      </a:r>
                      <a:endParaRPr lang="sk-SK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81766414"/>
                  </a:ext>
                </a:extLst>
              </a:tr>
            </a:tbl>
          </a:graphicData>
        </a:graphic>
      </p:graphicFrame>
      <p:pic>
        <p:nvPicPr>
          <p:cNvPr id="2050" name="Picture 2" descr="Čučoriedky ako nepriateľ zdravia? Konzumácia bobúľ sa vám môže vypomstiť |  Vyšetrenie.sk">
            <a:extLst>
              <a:ext uri="{FF2B5EF4-FFF2-40B4-BE49-F238E27FC236}">
                <a16:creationId xmlns:a16="http://schemas.microsoft.com/office/drawing/2014/main" xmlns="" id="{65018221-1D9E-4514-9EBC-39C9FF684B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81000"/>
            <a:ext cx="29718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9164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313ECF-9F81-4D31-A869-469F1ECCE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Banán -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prečo je dobré jesť a zobrať si ho na preteky?</a:t>
            </a:r>
            <a:endParaRPr lang="sk-SK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F84E4A-20F4-4176-A472-E065141AC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103120"/>
            <a:ext cx="4145280" cy="3931920"/>
          </a:xfrm>
        </p:spPr>
        <p:txBody>
          <a:bodyPr>
            <a:normAutofit/>
          </a:bodyPr>
          <a:lstStyle/>
          <a:p>
            <a:r>
              <a:rPr lang="sk-SK" sz="1200" dirty="0">
                <a:latin typeface="Arial" panose="020B0604020202020204" pitchFamily="34" charset="0"/>
                <a:cs typeface="Arial" panose="020B0604020202020204" pitchFamily="34" charset="0"/>
              </a:rPr>
              <a:t>Banán</a:t>
            </a:r>
            <a:r>
              <a:rPr lang="sk-SK" sz="1200" b="0" dirty="0">
                <a:latin typeface="Arial" panose="020B0604020202020204" pitchFamily="34" charset="0"/>
                <a:cs typeface="Arial" panose="020B0604020202020204" pitchFamily="34" charset="0"/>
              </a:rPr>
              <a:t> obsahuje tri prírodné cukry - sacharózu, fruktózu a glukózu kombinovanou s vlákninou. Banán dává okamžitú podpornú dávku energie. Dva banány poskytujú dostatočnú dávku energie potrebnú na vydannie 90-minútového cvičenia. Preto predstavuje banán ovocie číslo jedna pre všetkých športovcov.</a:t>
            </a:r>
          </a:p>
          <a:p>
            <a:r>
              <a:rPr lang="sk-SK" sz="1200" dirty="0">
                <a:latin typeface="Arial" panose="020B0604020202020204" pitchFamily="34" charset="0"/>
                <a:cs typeface="Arial" panose="020B0604020202020204" pitchFamily="34" charset="0"/>
              </a:rPr>
              <a:t>Banán tiež dokáže pomôcť prekonať množstvo rôznych chorôb a preto by mal byť zaradení do našej stravy.</a:t>
            </a:r>
          </a:p>
          <a:p>
            <a:r>
              <a:rPr lang="sk-SK" sz="1200" i="1" dirty="0">
                <a:latin typeface="Arial" panose="020B0604020202020204" pitchFamily="34" charset="0"/>
                <a:cs typeface="Arial" panose="020B0604020202020204" pitchFamily="34" charset="0"/>
              </a:rPr>
              <a:t>Zlepšuju náladu</a:t>
            </a:r>
            <a:r>
              <a:rPr lang="sk-SK" sz="1200" dirty="0">
                <a:latin typeface="Arial" panose="020B0604020202020204" pitchFamily="34" charset="0"/>
                <a:cs typeface="Arial" panose="020B0604020202020204" pitchFamily="34" charset="0"/>
              </a:rPr>
              <a:t> - ľudia sa po zjedení banánu cítia lepšie a šťastnejší, prostredníctvom proteínu tryptophanu .</a:t>
            </a:r>
          </a:p>
          <a:p>
            <a:r>
              <a:rPr lang="sk-SK" sz="1200" dirty="0">
                <a:latin typeface="Arial" panose="020B0604020202020204" pitchFamily="34" charset="0"/>
                <a:cs typeface="Arial" panose="020B0604020202020204" pitchFamily="34" charset="0"/>
              </a:rPr>
              <a:t>Banán má v sebe štvrornásobne viac proteínov, dvojnásobne viac uhlohydrátov, trikrát viac fosforu, päť krát viac vitmínu A a železa a obsahuje najvyššiu hodnotu draslíka zo všetkých druhov ovocia.</a:t>
            </a:r>
          </a:p>
        </p:txBody>
      </p:sp>
      <p:pic>
        <p:nvPicPr>
          <p:cNvPr id="3074" name="Picture 2" descr="Banán - 10 účinkov na zdravie | Zdravopedia">
            <a:extLst>
              <a:ext uri="{FF2B5EF4-FFF2-40B4-BE49-F238E27FC236}">
                <a16:creationId xmlns:a16="http://schemas.microsoft.com/office/drawing/2014/main" xmlns="" id="{F6F0CEBA-3620-4A87-871B-F5B0E1B28B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4676" y="2132667"/>
            <a:ext cx="29718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392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1600</TotalTime>
  <Words>523</Words>
  <Application>Microsoft Office PowerPoint</Application>
  <PresentationFormat>Prezentácia na obrazovke (4:3)</PresentationFormat>
  <Paragraphs>104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Garamond</vt:lpstr>
      <vt:lpstr>Wingdings</vt:lpstr>
      <vt:lpstr>Savon</vt:lpstr>
      <vt:lpstr>Zelená škola</vt:lpstr>
      <vt:lpstr>MôJ JEDáLNY LíSTOK</vt:lpstr>
      <vt:lpstr>Zemplínske Jazykové okienko – Jedzeňe</vt:lpstr>
      <vt:lpstr>Tradičné jedlá </vt:lpstr>
      <vt:lpstr>TRADITIONAL BRITISH CUISINE </vt:lpstr>
      <vt:lpstr>ПЕЛЬМЕНИ - НАЦИОНАЛЬНОЕ РУССКОЕ БЛЮДО</vt:lpstr>
      <vt:lpstr>Odkial sa vzali ?</vt:lpstr>
      <vt:lpstr>ČUČORIEDKY</vt:lpstr>
      <vt:lpstr>Banán - prečo je dobré jesť a zobrať si ho na preteky?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Zelená škola</dc:title>
  <dc:creator>User</dc:creator>
  <cp:lastModifiedBy>ziak</cp:lastModifiedBy>
  <cp:revision>52</cp:revision>
  <dcterms:created xsi:type="dcterms:W3CDTF">2006-08-16T00:00:00Z</dcterms:created>
  <dcterms:modified xsi:type="dcterms:W3CDTF">2021-03-22T09:27:04Z</dcterms:modified>
</cp:coreProperties>
</file>